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9" r:id="rId4"/>
    <p:sldId id="272" r:id="rId5"/>
    <p:sldId id="273" r:id="rId6"/>
    <p:sldId id="274" r:id="rId7"/>
    <p:sldId id="275" r:id="rId8"/>
    <p:sldId id="276" r:id="rId9"/>
    <p:sldId id="277" r:id="rId10"/>
    <p:sldId id="278" r:id="rId11"/>
    <p:sldId id="258" r:id="rId12"/>
  </p:sldIdLst>
  <p:sldSz cx="12192000" cy="6858000"/>
  <p:notesSz cx="12192000" cy="6858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onsolas" panose="020B0609020204030204" pitchFamily="49" charset="0"/>
      <p:regular r:id="rId18"/>
      <p:bold r:id="rId19"/>
      <p:italic r:id="rId20"/>
      <p:boldItalic r:id="rId21"/>
    </p:embeddedFont>
    <p:embeddedFont>
      <p:font typeface="Quicksand" panose="020B0604020202020204" charset="0"/>
      <p:regular r:id="rId22"/>
      <p:bold r:id="rId23"/>
      <p:italic r:id="rId24"/>
      <p:boldItalic r:id="rId25"/>
    </p:embeddedFont>
    <p:embeddedFont>
      <p:font typeface="Quicksand SemiBold" panose="020B0604020202020204" charset="0"/>
      <p:regular r:id="rId26"/>
      <p:bold r:id="rId27"/>
      <p:italic r:id="rId28"/>
      <p:boldItalic r:id="rId29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4" d="100"/>
          <a:sy n="144" d="100"/>
        </p:scale>
        <p:origin x="150" y="36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142F4556-8691-864F-8875-77CB1F3D869E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Understand the need for GitHub organizations when collaborating with others</a:t>
          </a:r>
          <a:endParaRPr lang="en-MK" dirty="0">
            <a:solidFill>
              <a:schemeClr val="tx1"/>
            </a:solidFill>
          </a:endParaRPr>
        </a:p>
      </dgm:t>
    </dgm:pt>
    <dgm:pt modelId="{73D8996A-829C-BE45-8C7F-261F8AD5D089}" type="parTrans" cxnId="{8460F9B6-4DD0-4842-96B6-E0FC44BE39E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3561614-E26B-5641-A35F-787ADFB2E2E9}" type="sibTrans" cxnId="{8460F9B6-4DD0-4842-96B6-E0FC44BE39E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7DC8903-08AD-4649-BE36-6CCCD5A6F138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Differentiate between organization level and repository level permissions</a:t>
          </a:r>
        </a:p>
      </dgm:t>
    </dgm:pt>
    <dgm:pt modelId="{5BD41E7D-5D46-8E4F-8CF4-5A9D253B2DD1}" type="parTrans" cxnId="{CEDEF61D-78D1-9645-91F3-76B9FE0BC47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8E10B14-A8A2-FB47-A848-60C07EDBF234}" type="sibTrans" cxnId="{CEDEF61D-78D1-9645-91F3-76B9FE0BC47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60C1B43-92A8-984D-A647-76D0F4B75EA7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Use the GitHub web portal to add collaborators</a:t>
          </a:r>
        </a:p>
      </dgm:t>
    </dgm:pt>
    <dgm:pt modelId="{F87DB8DF-1EF3-324D-82F9-40DFEF195C8F}" type="parTrans" cxnId="{7E3CF8BC-9125-F748-ADEF-84E600BBB2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C768BBD-4A66-DF4B-92BE-0ABC5CDEBD21}" type="sibTrans" cxnId="{7E3CF8BC-9125-F748-ADEF-84E600BBB2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3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3"/>
      <dgm:spPr/>
    </dgm:pt>
    <dgm:pt modelId="{8430721C-021F-404F-B65E-1E6013182AE8}" type="pres">
      <dgm:prSet presAssocID="{BECEB8E5-7934-A84B-929D-2381D2E3477B}" presName="dstNode" presStyleLbl="node1" presStyleIdx="0" presStyleCnt="3"/>
      <dgm:spPr/>
    </dgm:pt>
    <dgm:pt modelId="{DE388C96-2E88-AC42-BBBE-E676B53E872A}" type="pres">
      <dgm:prSet presAssocID="{142F4556-8691-864F-8875-77CB1F3D869E}" presName="text_1" presStyleLbl="node1" presStyleIdx="0" presStyleCnt="3">
        <dgm:presLayoutVars>
          <dgm:bulletEnabled val="1"/>
        </dgm:presLayoutVars>
      </dgm:prSet>
      <dgm:spPr/>
    </dgm:pt>
    <dgm:pt modelId="{8FC1792A-B034-804E-8733-1C86B2B6330D}" type="pres">
      <dgm:prSet presAssocID="{142F4556-8691-864F-8875-77CB1F3D869E}" presName="accent_1" presStyleCnt="0"/>
      <dgm:spPr/>
    </dgm:pt>
    <dgm:pt modelId="{125E5E97-C7C6-CF4F-8EC0-07E9CA22C125}" type="pres">
      <dgm:prSet presAssocID="{142F4556-8691-864F-8875-77CB1F3D869E}" presName="accentRepeatNode" presStyleLbl="solidFgAcc1" presStyleIdx="0" presStyleCnt="3"/>
      <dgm:spPr/>
    </dgm:pt>
    <dgm:pt modelId="{E6669EF7-8215-9F4E-9226-1C00E76949DF}" type="pres">
      <dgm:prSet presAssocID="{B7DC8903-08AD-4649-BE36-6CCCD5A6F138}" presName="text_2" presStyleLbl="node1" presStyleIdx="1" presStyleCnt="3">
        <dgm:presLayoutVars>
          <dgm:bulletEnabled val="1"/>
        </dgm:presLayoutVars>
      </dgm:prSet>
      <dgm:spPr/>
    </dgm:pt>
    <dgm:pt modelId="{0228C7BE-6F2A-6147-A63B-D77229028E3B}" type="pres">
      <dgm:prSet presAssocID="{B7DC8903-08AD-4649-BE36-6CCCD5A6F138}" presName="accent_2" presStyleCnt="0"/>
      <dgm:spPr/>
    </dgm:pt>
    <dgm:pt modelId="{5EFFC3B3-D660-A448-8779-2CAE64D9F082}" type="pres">
      <dgm:prSet presAssocID="{B7DC8903-08AD-4649-BE36-6CCCD5A6F138}" presName="accentRepeatNode" presStyleLbl="solidFgAcc1" presStyleIdx="1" presStyleCnt="3"/>
      <dgm:spPr/>
    </dgm:pt>
    <dgm:pt modelId="{D01D75B1-CFBE-BC4D-82DF-B917E314FC55}" type="pres">
      <dgm:prSet presAssocID="{F60C1B43-92A8-984D-A647-76D0F4B75EA7}" presName="text_3" presStyleLbl="node1" presStyleIdx="2" presStyleCnt="3">
        <dgm:presLayoutVars>
          <dgm:bulletEnabled val="1"/>
        </dgm:presLayoutVars>
      </dgm:prSet>
      <dgm:spPr/>
    </dgm:pt>
    <dgm:pt modelId="{076C251F-F8AA-9F49-9C93-4EEA082E07EA}" type="pres">
      <dgm:prSet presAssocID="{F60C1B43-92A8-984D-A647-76D0F4B75EA7}" presName="accent_3" presStyleCnt="0"/>
      <dgm:spPr/>
    </dgm:pt>
    <dgm:pt modelId="{1A53D0BC-8359-9E4A-937D-37439310AAAB}" type="pres">
      <dgm:prSet presAssocID="{F60C1B43-92A8-984D-A647-76D0F4B75EA7}" presName="accentRepeatNode" presStyleLbl="solidFgAcc1" presStyleIdx="2" presStyleCnt="3"/>
      <dgm:spPr/>
    </dgm:pt>
  </dgm:ptLst>
  <dgm:cxnLst>
    <dgm:cxn modelId="{CEDEF61D-78D1-9645-91F3-76B9FE0BC474}" srcId="{BECEB8E5-7934-A84B-929D-2381D2E3477B}" destId="{B7DC8903-08AD-4649-BE36-6CCCD5A6F138}" srcOrd="1" destOrd="0" parTransId="{5BD41E7D-5D46-8E4F-8CF4-5A9D253B2DD1}" sibTransId="{D8E10B14-A8A2-FB47-A848-60C07EDBF234}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DF28AC44-C402-334B-BB7B-B961323D67AB}" type="presOf" srcId="{D3561614-E26B-5641-A35F-787ADFB2E2E9}" destId="{9002D5DD-9C2C-7940-91CB-FA49256D6C72}" srcOrd="0" destOrd="0" presId="urn:microsoft.com/office/officeart/2008/layout/VerticalCurvedList"/>
    <dgm:cxn modelId="{C9455E7C-6EFF-394A-A4C5-1210991CAFC5}" type="presOf" srcId="{142F4556-8691-864F-8875-77CB1F3D869E}" destId="{DE388C96-2E88-AC42-BBBE-E676B53E872A}" srcOrd="0" destOrd="0" presId="urn:microsoft.com/office/officeart/2008/layout/VerticalCurvedList"/>
    <dgm:cxn modelId="{7A76A0A4-7A4C-AF42-A3EF-10A426AFF4E3}" type="presOf" srcId="{F60C1B43-92A8-984D-A647-76D0F4B75EA7}" destId="{D01D75B1-CFBE-BC4D-82DF-B917E314FC55}" srcOrd="0" destOrd="0" presId="urn:microsoft.com/office/officeart/2008/layout/VerticalCurvedList"/>
    <dgm:cxn modelId="{8460F9B6-4DD0-4842-96B6-E0FC44BE39E8}" srcId="{BECEB8E5-7934-A84B-929D-2381D2E3477B}" destId="{142F4556-8691-864F-8875-77CB1F3D869E}" srcOrd="0" destOrd="0" parTransId="{73D8996A-829C-BE45-8C7F-261F8AD5D089}" sibTransId="{D3561614-E26B-5641-A35F-787ADFB2E2E9}"/>
    <dgm:cxn modelId="{7E3CF8BC-9125-F748-ADEF-84E600BBB22C}" srcId="{BECEB8E5-7934-A84B-929D-2381D2E3477B}" destId="{F60C1B43-92A8-984D-A647-76D0F4B75EA7}" srcOrd="2" destOrd="0" parTransId="{F87DB8DF-1EF3-324D-82F9-40DFEF195C8F}" sibTransId="{9C768BBD-4A66-DF4B-92BE-0ABC5CDEBD21}"/>
    <dgm:cxn modelId="{B1A317F7-2D1E-6841-A9E1-29E54E78B46C}" type="presOf" srcId="{B7DC8903-08AD-4649-BE36-6CCCD5A6F138}" destId="{E6669EF7-8215-9F4E-9226-1C00E76949DF}" srcOrd="0" destOrd="0" presId="urn:microsoft.com/office/officeart/2008/layout/VerticalCurvedList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9EE15C34-1C53-E949-9951-9D00AEB03A38}" type="presParOf" srcId="{F13EA33D-18CE-6346-8404-701E600A7D73}" destId="{DE388C96-2E88-AC42-BBBE-E676B53E872A}" srcOrd="1" destOrd="0" presId="urn:microsoft.com/office/officeart/2008/layout/VerticalCurvedList"/>
    <dgm:cxn modelId="{E20028FB-87D1-0942-AA42-A82EF7A2680D}" type="presParOf" srcId="{F13EA33D-18CE-6346-8404-701E600A7D73}" destId="{8FC1792A-B034-804E-8733-1C86B2B6330D}" srcOrd="2" destOrd="0" presId="urn:microsoft.com/office/officeart/2008/layout/VerticalCurvedList"/>
    <dgm:cxn modelId="{46631D85-F9AD-EE47-9652-1650A04BB6EA}" type="presParOf" srcId="{8FC1792A-B034-804E-8733-1C86B2B6330D}" destId="{125E5E97-C7C6-CF4F-8EC0-07E9CA22C125}" srcOrd="0" destOrd="0" presId="urn:microsoft.com/office/officeart/2008/layout/VerticalCurvedList"/>
    <dgm:cxn modelId="{54C4B1D0-9E75-CE42-AF2C-6631E8F0FFF3}" type="presParOf" srcId="{F13EA33D-18CE-6346-8404-701E600A7D73}" destId="{E6669EF7-8215-9F4E-9226-1C00E76949DF}" srcOrd="3" destOrd="0" presId="urn:microsoft.com/office/officeart/2008/layout/VerticalCurvedList"/>
    <dgm:cxn modelId="{F9C4F9F9-0320-7C49-B489-AE04F6E85DAE}" type="presParOf" srcId="{F13EA33D-18CE-6346-8404-701E600A7D73}" destId="{0228C7BE-6F2A-6147-A63B-D77229028E3B}" srcOrd="4" destOrd="0" presId="urn:microsoft.com/office/officeart/2008/layout/VerticalCurvedList"/>
    <dgm:cxn modelId="{7FCDF7F5-224B-1748-A4B5-19366C3EAE17}" type="presParOf" srcId="{0228C7BE-6F2A-6147-A63B-D77229028E3B}" destId="{5EFFC3B3-D660-A448-8779-2CAE64D9F082}" srcOrd="0" destOrd="0" presId="urn:microsoft.com/office/officeart/2008/layout/VerticalCurvedList"/>
    <dgm:cxn modelId="{52302A3D-EA49-E742-A551-597C8EEF5FE7}" type="presParOf" srcId="{F13EA33D-18CE-6346-8404-701E600A7D73}" destId="{D01D75B1-CFBE-BC4D-82DF-B917E314FC55}" srcOrd="5" destOrd="0" presId="urn:microsoft.com/office/officeart/2008/layout/VerticalCurvedList"/>
    <dgm:cxn modelId="{85D8F6A2-DD67-1A46-B972-A9CCF4A63004}" type="presParOf" srcId="{F13EA33D-18CE-6346-8404-701E600A7D73}" destId="{076C251F-F8AA-9F49-9C93-4EEA082E07EA}" srcOrd="6" destOrd="0" presId="urn:microsoft.com/office/officeart/2008/layout/VerticalCurvedList"/>
    <dgm:cxn modelId="{8B14BD74-C627-7944-8A26-460CD3A71B34}" type="presParOf" srcId="{076C251F-F8AA-9F49-9C93-4EEA082E07EA}" destId="{1A53D0BC-8359-9E4A-937D-37439310AAAB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F3A5E6-0834-E943-9BB7-12EC766475C9}" type="doc">
      <dgm:prSet loTypeId="urn:microsoft.com/office/officeart/2005/8/layout/hChevron3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4D8E855D-C0B4-AE4B-9689-790563B9E4EA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Creating an Organization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Storing FAIR data&#10;IPR&#10;Learning Objectives"/>
        </a:ext>
      </dgm:extLst>
    </dgm:pt>
    <dgm:pt modelId="{6C79B386-8C6D-F84B-9447-C13E46505BFE}" type="parTrans" cxnId="{0C25F94D-B6D6-BE4F-B3BF-AA43944BDBD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BF5C667-F39D-4443-8C6B-1D76E819B256}" type="sibTrans" cxnId="{0C25F94D-B6D6-BE4F-B3BF-AA43944BDBD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CE8FBBA-6971-6049-AD33-133BE83DF496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Repository Forking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Storing FAIR data&#10;IPR&#10;Learning Objectives"/>
        </a:ext>
      </dgm:extLst>
    </dgm:pt>
    <dgm:pt modelId="{17A3C1DC-EC4C-FD45-B266-9EDA5F4DEA12}" type="parTrans" cxnId="{E58CEAFF-1084-694A-B995-1D9BC2F88CA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9405485-8067-414E-A7C1-7CA4E3DDA0AA}" type="sibTrans" cxnId="{E58CEAFF-1084-694A-B995-1D9BC2F88CA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9794FE7-6A49-B246-AC2D-FCB31AFBE7C4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Adding Collaborators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Storing FAIR data&#10;IPR&#10;Learning Objectives"/>
        </a:ext>
      </dgm:extLst>
    </dgm:pt>
    <dgm:pt modelId="{4116FE71-E318-784B-9BE5-D349194DF75A}" type="parTrans" cxnId="{8CE92251-56D4-6849-97C7-F369A54222D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EF16AA0-49FE-084D-9D6A-58787A202C12}" type="sibTrans" cxnId="{8CE92251-56D4-6849-97C7-F369A54222D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49ACB36-15FB-0F4D-BB4E-3E03611B4286}" type="pres">
      <dgm:prSet presAssocID="{97F3A5E6-0834-E943-9BB7-12EC766475C9}" presName="Name0" presStyleCnt="0">
        <dgm:presLayoutVars>
          <dgm:dir/>
          <dgm:resizeHandles val="exact"/>
        </dgm:presLayoutVars>
      </dgm:prSet>
      <dgm:spPr/>
    </dgm:pt>
    <dgm:pt modelId="{F72356D0-D4F7-B342-BD80-F11F277B2B19}" type="pres">
      <dgm:prSet presAssocID="{4D8E855D-C0B4-AE4B-9689-790563B9E4EA}" presName="parTxOnly" presStyleLbl="node1" presStyleIdx="0" presStyleCnt="3">
        <dgm:presLayoutVars>
          <dgm:bulletEnabled val="1"/>
        </dgm:presLayoutVars>
      </dgm:prSet>
      <dgm:spPr/>
    </dgm:pt>
    <dgm:pt modelId="{AC79119E-B115-EF4D-8DDD-E89B62B0629D}" type="pres">
      <dgm:prSet presAssocID="{BBF5C667-F39D-4443-8C6B-1D76E819B256}" presName="parSpace" presStyleCnt="0"/>
      <dgm:spPr/>
    </dgm:pt>
    <dgm:pt modelId="{9F22CD57-3ADB-4948-8A66-A621399D426A}" type="pres">
      <dgm:prSet presAssocID="{2CE8FBBA-6971-6049-AD33-133BE83DF496}" presName="parTxOnly" presStyleLbl="node1" presStyleIdx="1" presStyleCnt="3">
        <dgm:presLayoutVars>
          <dgm:bulletEnabled val="1"/>
        </dgm:presLayoutVars>
      </dgm:prSet>
      <dgm:spPr/>
    </dgm:pt>
    <dgm:pt modelId="{C7DF0421-04CC-9C43-AD9A-3EBCE54B33D8}" type="pres">
      <dgm:prSet presAssocID="{59405485-8067-414E-A7C1-7CA4E3DDA0AA}" presName="parSpace" presStyleCnt="0"/>
      <dgm:spPr/>
    </dgm:pt>
    <dgm:pt modelId="{63A41AA5-3498-DD4A-8F41-BEC5E57B0699}" type="pres">
      <dgm:prSet presAssocID="{B9794FE7-6A49-B246-AC2D-FCB31AFBE7C4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0C25F94D-B6D6-BE4F-B3BF-AA43944BDBD2}" srcId="{97F3A5E6-0834-E943-9BB7-12EC766475C9}" destId="{4D8E855D-C0B4-AE4B-9689-790563B9E4EA}" srcOrd="0" destOrd="0" parTransId="{6C79B386-8C6D-F84B-9447-C13E46505BFE}" sibTransId="{BBF5C667-F39D-4443-8C6B-1D76E819B256}"/>
    <dgm:cxn modelId="{8CE92251-56D4-6849-97C7-F369A54222D7}" srcId="{97F3A5E6-0834-E943-9BB7-12EC766475C9}" destId="{B9794FE7-6A49-B246-AC2D-FCB31AFBE7C4}" srcOrd="2" destOrd="0" parTransId="{4116FE71-E318-784B-9BE5-D349194DF75A}" sibTransId="{7EF16AA0-49FE-084D-9D6A-58787A202C12}"/>
    <dgm:cxn modelId="{060F3381-073A-1049-8417-CDCC3F3CCF7A}" type="presOf" srcId="{B9794FE7-6A49-B246-AC2D-FCB31AFBE7C4}" destId="{63A41AA5-3498-DD4A-8F41-BEC5E57B0699}" srcOrd="0" destOrd="0" presId="urn:microsoft.com/office/officeart/2005/8/layout/hChevron3"/>
    <dgm:cxn modelId="{3C7A8D94-DF1F-6E4A-824B-F2D3385BAE72}" type="presOf" srcId="{4D8E855D-C0B4-AE4B-9689-790563B9E4EA}" destId="{F72356D0-D4F7-B342-BD80-F11F277B2B19}" srcOrd="0" destOrd="0" presId="urn:microsoft.com/office/officeart/2005/8/layout/hChevron3"/>
    <dgm:cxn modelId="{B4C2299B-C2E7-4348-84F7-B29627D76547}" type="presOf" srcId="{2CE8FBBA-6971-6049-AD33-133BE83DF496}" destId="{9F22CD57-3ADB-4948-8A66-A621399D426A}" srcOrd="0" destOrd="0" presId="urn:microsoft.com/office/officeart/2005/8/layout/hChevron3"/>
    <dgm:cxn modelId="{6E098B9D-5AF4-2140-9AAA-6E7F88A5E055}" type="presOf" srcId="{97F3A5E6-0834-E943-9BB7-12EC766475C9}" destId="{949ACB36-15FB-0F4D-BB4E-3E03611B4286}" srcOrd="0" destOrd="0" presId="urn:microsoft.com/office/officeart/2005/8/layout/hChevron3"/>
    <dgm:cxn modelId="{E58CEAFF-1084-694A-B995-1D9BC2F88CA8}" srcId="{97F3A5E6-0834-E943-9BB7-12EC766475C9}" destId="{2CE8FBBA-6971-6049-AD33-133BE83DF496}" srcOrd="1" destOrd="0" parTransId="{17A3C1DC-EC4C-FD45-B266-9EDA5F4DEA12}" sibTransId="{59405485-8067-414E-A7C1-7CA4E3DDA0AA}"/>
    <dgm:cxn modelId="{86EF7B5D-3ED9-224A-937F-D67DCD795E9A}" type="presParOf" srcId="{949ACB36-15FB-0F4D-BB4E-3E03611B4286}" destId="{F72356D0-D4F7-B342-BD80-F11F277B2B19}" srcOrd="0" destOrd="0" presId="urn:microsoft.com/office/officeart/2005/8/layout/hChevron3"/>
    <dgm:cxn modelId="{65B48FF9-4CA1-3E4D-8257-F5D691FBBCA7}" type="presParOf" srcId="{949ACB36-15FB-0F4D-BB4E-3E03611B4286}" destId="{AC79119E-B115-EF4D-8DDD-E89B62B0629D}" srcOrd="1" destOrd="0" presId="urn:microsoft.com/office/officeart/2005/8/layout/hChevron3"/>
    <dgm:cxn modelId="{6A702F93-5B45-704A-8516-71B70AA3AB80}" type="presParOf" srcId="{949ACB36-15FB-0F4D-BB4E-3E03611B4286}" destId="{9F22CD57-3ADB-4948-8A66-A621399D426A}" srcOrd="2" destOrd="0" presId="urn:microsoft.com/office/officeart/2005/8/layout/hChevron3"/>
    <dgm:cxn modelId="{6B33BBF4-0438-F640-802F-F83C1C9275E3}" type="presParOf" srcId="{949ACB36-15FB-0F4D-BB4E-3E03611B4286}" destId="{C7DF0421-04CC-9C43-AD9A-3EBCE54B33D8}" srcOrd="3" destOrd="0" presId="urn:microsoft.com/office/officeart/2005/8/layout/hChevron3"/>
    <dgm:cxn modelId="{3BE2F3C3-FB35-5B43-BEF2-2B3FA42CCA93}" type="presParOf" srcId="{949ACB36-15FB-0F4D-BB4E-3E03611B4286}" destId="{63A41AA5-3498-DD4A-8F41-BEC5E57B0699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919424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E388C96-2E88-AC42-BBBE-E676B53E872A}">
      <dsp:nvSpPr>
        <dsp:cNvPr id="0" name=""/>
        <dsp:cNvSpPr/>
      </dsp:nvSpPr>
      <dsp:spPr>
        <a:xfrm>
          <a:off x="604289" y="435133"/>
          <a:ext cx="9851585" cy="87026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66040" rIns="66040" bIns="6604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b="0" kern="1200" dirty="0">
              <a:solidFill>
                <a:schemeClr val="tx1"/>
              </a:solidFill>
            </a:rPr>
            <a:t>Understand the need for GitHub organizations when collaborating with others</a:t>
          </a:r>
          <a:endParaRPr lang="en-MK" sz="2600" kern="1200" dirty="0">
            <a:solidFill>
              <a:schemeClr val="tx1"/>
            </a:solidFill>
          </a:endParaRPr>
        </a:p>
      </dsp:txBody>
      <dsp:txXfrm>
        <a:off x="604289" y="435133"/>
        <a:ext cx="9851585" cy="870267"/>
      </dsp:txXfrm>
    </dsp:sp>
    <dsp:sp modelId="{125E5E97-C7C6-CF4F-8EC0-07E9CA22C125}">
      <dsp:nvSpPr>
        <dsp:cNvPr id="0" name=""/>
        <dsp:cNvSpPr/>
      </dsp:nvSpPr>
      <dsp:spPr>
        <a:xfrm>
          <a:off x="60372" y="326350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6669EF7-8215-9F4E-9226-1C00E76949DF}">
      <dsp:nvSpPr>
        <dsp:cNvPr id="0" name=""/>
        <dsp:cNvSpPr/>
      </dsp:nvSpPr>
      <dsp:spPr>
        <a:xfrm>
          <a:off x="920631" y="1740535"/>
          <a:ext cx="9535243" cy="87026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66040" rIns="66040" bIns="6604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b="0" kern="1200" dirty="0">
              <a:solidFill>
                <a:schemeClr val="tx1"/>
              </a:solidFill>
            </a:rPr>
            <a:t>Differentiate between organization level and repository level permissions</a:t>
          </a:r>
        </a:p>
      </dsp:txBody>
      <dsp:txXfrm>
        <a:off x="920631" y="1740535"/>
        <a:ext cx="9535243" cy="870267"/>
      </dsp:txXfrm>
    </dsp:sp>
    <dsp:sp modelId="{5EFFC3B3-D660-A448-8779-2CAE64D9F082}">
      <dsp:nvSpPr>
        <dsp:cNvPr id="0" name=""/>
        <dsp:cNvSpPr/>
      </dsp:nvSpPr>
      <dsp:spPr>
        <a:xfrm>
          <a:off x="376714" y="1631751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01D75B1-CFBE-BC4D-82DF-B917E314FC55}">
      <dsp:nvSpPr>
        <dsp:cNvPr id="0" name=""/>
        <dsp:cNvSpPr/>
      </dsp:nvSpPr>
      <dsp:spPr>
        <a:xfrm>
          <a:off x="604289" y="3045936"/>
          <a:ext cx="9851585" cy="87026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66040" rIns="66040" bIns="6604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b="0" kern="1200" dirty="0">
              <a:solidFill>
                <a:schemeClr val="tx1"/>
              </a:solidFill>
            </a:rPr>
            <a:t>Use the GitHub web portal to add collaborators</a:t>
          </a:r>
        </a:p>
      </dsp:txBody>
      <dsp:txXfrm>
        <a:off x="604289" y="3045936"/>
        <a:ext cx="9851585" cy="870267"/>
      </dsp:txXfrm>
    </dsp:sp>
    <dsp:sp modelId="{1A53D0BC-8359-9E4A-937D-37439310AAAB}">
      <dsp:nvSpPr>
        <dsp:cNvPr id="0" name=""/>
        <dsp:cNvSpPr/>
      </dsp:nvSpPr>
      <dsp:spPr>
        <a:xfrm>
          <a:off x="60372" y="2937153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2356D0-D4F7-B342-BD80-F11F277B2B19}">
      <dsp:nvSpPr>
        <dsp:cNvPr id="0" name=""/>
        <dsp:cNvSpPr/>
      </dsp:nvSpPr>
      <dsp:spPr>
        <a:xfrm>
          <a:off x="4621" y="1367487"/>
          <a:ext cx="4040906" cy="1616362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354" tIns="82677" rIns="41339" bIns="82677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b="1" kern="1200" dirty="0">
              <a:solidFill>
                <a:schemeClr val="tx1"/>
              </a:solidFill>
            </a:rPr>
            <a:t>Creating an Organization</a:t>
          </a:r>
          <a:endParaRPr lang="en-MK" sz="3100" kern="1200" dirty="0">
            <a:solidFill>
              <a:schemeClr val="tx1"/>
            </a:solidFill>
          </a:endParaRPr>
        </a:p>
      </dsp:txBody>
      <dsp:txXfrm>
        <a:off x="4621" y="1367487"/>
        <a:ext cx="3636816" cy="1616362"/>
      </dsp:txXfrm>
    </dsp:sp>
    <dsp:sp modelId="{9F22CD57-3ADB-4948-8A66-A621399D426A}">
      <dsp:nvSpPr>
        <dsp:cNvPr id="0" name=""/>
        <dsp:cNvSpPr/>
      </dsp:nvSpPr>
      <dsp:spPr>
        <a:xfrm>
          <a:off x="3237346" y="1367487"/>
          <a:ext cx="4040906" cy="1616362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4016" tIns="82677" rIns="41339" bIns="82677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b="1" kern="1200" dirty="0">
              <a:solidFill>
                <a:schemeClr val="tx1"/>
              </a:solidFill>
            </a:rPr>
            <a:t>Repository Forking</a:t>
          </a:r>
          <a:endParaRPr lang="en-MK" sz="3100" kern="1200" dirty="0">
            <a:solidFill>
              <a:schemeClr val="tx1"/>
            </a:solidFill>
          </a:endParaRPr>
        </a:p>
      </dsp:txBody>
      <dsp:txXfrm>
        <a:off x="4045527" y="1367487"/>
        <a:ext cx="2424544" cy="1616362"/>
      </dsp:txXfrm>
    </dsp:sp>
    <dsp:sp modelId="{63A41AA5-3498-DD4A-8F41-BEC5E57B0699}">
      <dsp:nvSpPr>
        <dsp:cNvPr id="0" name=""/>
        <dsp:cNvSpPr/>
      </dsp:nvSpPr>
      <dsp:spPr>
        <a:xfrm>
          <a:off x="6470072" y="1367487"/>
          <a:ext cx="4040906" cy="1616362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4016" tIns="82677" rIns="41339" bIns="82677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b="1" kern="1200" dirty="0">
              <a:solidFill>
                <a:schemeClr val="tx1"/>
              </a:solidFill>
            </a:rPr>
            <a:t>Adding Collaborators</a:t>
          </a:r>
          <a:endParaRPr lang="en-MK" sz="3100" kern="1200" dirty="0">
            <a:solidFill>
              <a:schemeClr val="tx1"/>
            </a:solidFill>
          </a:endParaRPr>
        </a:p>
      </dsp:txBody>
      <dsp:txXfrm>
        <a:off x="7278253" y="1367487"/>
        <a:ext cx="2424544" cy="16163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jp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B43874-2B2B-4FF3-BA5A-1A1E2081400B}" type="datetimeFigureOut">
              <a:rPr lang="en-US" smtClean="0"/>
              <a:t>20-Aug-23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943655-BBE7-4286-99EB-A4599028B7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755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943655-BBE7-4286-99EB-A4599028B75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8611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943655-BBE7-4286-99EB-A4599028B75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2549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diagramLayout" Target="../diagrams/layout1.xml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11" Type="http://schemas.openxmlformats.org/officeDocument/2006/relationships/image" Target="../media/image12.png"/><Relationship Id="rId5" Type="http://schemas.openxmlformats.org/officeDocument/2006/relationships/diagramColors" Target="../diagrams/colors1.xml"/><Relationship Id="rId10" Type="http://schemas.openxmlformats.org/officeDocument/2006/relationships/image" Target="../media/image11.svg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users/larisa-k-1107275" TargetMode="External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pixabay.com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users/alexas_fotos-686414" TargetMode="External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pixabay.com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AIR-by-Design-Methodology/templates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fair-by-design-methodology.github.io/FAIR-by-Design_ToT/latest/Stage%204%20%E2%80%93%20Produce/14-Team%20Collaboration/14-Team%20Collaboration/#advanced-resolving-git-conflicts" TargetMode="Externa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2" y="2451543"/>
            <a:ext cx="5338714" cy="2387600"/>
          </a:xfrm>
        </p:spPr>
        <p:txBody>
          <a:bodyPr/>
          <a:lstStyle/>
          <a:p>
            <a:pPr>
              <a:defRPr/>
            </a:pPr>
            <a:r>
              <a:rPr lang="it-IT" dirty="0"/>
              <a:t>Team Collaboration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it-IT" dirty="0"/>
              <a:t>WP2 T3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86453-E64A-2E4C-AF1F-E981615422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Adding Repository Level Collaborators (cont.)</a:t>
            </a:r>
          </a:p>
        </p:txBody>
      </p:sp>
      <p:pic>
        <p:nvPicPr>
          <p:cNvPr id="6146" name="Picture 2" descr="Adding Repository Collaborators">
            <a:extLst>
              <a:ext uri="{FF2B5EF4-FFF2-40B4-BE49-F238E27FC236}">
                <a16:creationId xmlns:a16="http://schemas.microsoft.com/office/drawing/2014/main" id="{72CCDD3B-6DDC-5368-C577-21D76442B8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245257" y="1825625"/>
            <a:ext cx="7701485" cy="4351338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E785CE-ABF6-3074-5EED-CA0BE24C9B9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578203" y="6413084"/>
            <a:ext cx="5369351" cy="365125"/>
          </a:xfrm>
        </p:spPr>
        <p:txBody>
          <a:bodyPr anchor="ctr">
            <a:normAutofit/>
          </a:bodyPr>
          <a:lstStyle/>
          <a:p>
            <a:pPr algn="l">
              <a:spcAft>
                <a:spcPts val="600"/>
              </a:spcAft>
              <a:defRPr/>
            </a:pPr>
            <a:r>
              <a:rPr lang="en-US"/>
              <a:t>WP2 T3 | FAIR-by-Design ToT | Day 2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887588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6"/>
            <a:ext cx="6155703" cy="2026319"/>
          </a:xfrm>
        </p:spPr>
        <p:txBody>
          <a:bodyPr/>
          <a:lstStyle/>
          <a:p>
            <a:pPr>
              <a:defRPr/>
            </a:pPr>
            <a:r>
              <a:rPr lang="it-IT" dirty="0"/>
              <a:t>Thank </a:t>
            </a:r>
            <a:r>
              <a:rPr lang="it-IT" dirty="0" err="1"/>
              <a:t>you</a:t>
            </a:r>
            <a:r>
              <a:rPr lang="it-IT" dirty="0"/>
              <a:t>!</a:t>
            </a:r>
            <a:br>
              <a:rPr lang="it-IT" dirty="0"/>
            </a:br>
            <a:r>
              <a:rPr lang="it-IT" dirty="0" err="1"/>
              <a:t>Any</a:t>
            </a:r>
            <a:r>
              <a:rPr lang="it-IT" dirty="0"/>
              <a:t> </a:t>
            </a:r>
            <a:r>
              <a:rPr lang="it-IT" dirty="0" err="1"/>
              <a:t>questions</a:t>
            </a:r>
            <a:r>
              <a:rPr lang="it-IT" dirty="0"/>
              <a:t> </a:t>
            </a:r>
            <a:r>
              <a:rPr lang="it-IT" dirty="0" err="1"/>
              <a:t>before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continue?</a:t>
            </a:r>
            <a:endParaRPr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5169772"/>
            <a:ext cx="6155703" cy="646331"/>
          </a:xfrm>
        </p:spPr>
        <p:txBody>
          <a:bodyPr/>
          <a:lstStyle/>
          <a:p>
            <a:pPr>
              <a:defRPr/>
            </a:pPr>
            <a:r>
              <a:rPr lang="it-IT" dirty="0"/>
              <a:t>vojdan.kjorveziroski@finki.ukim.mk</a:t>
            </a:r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200">
                <a:solidFill>
                  <a:schemeClr val="accent2">
                    <a:lumMod val="75000"/>
                  </a:schemeClr>
                </a:solidFill>
                <a:latin typeface="Quicksand"/>
              </a:rPr>
              <a:t>To cite this presentation, please copy and paste: </a:t>
            </a:r>
            <a:br>
              <a:rPr lang="en-US" sz="1200">
                <a:solidFill>
                  <a:schemeClr val="accent2">
                    <a:lumMod val="75000"/>
                  </a:schemeClr>
                </a:solidFill>
                <a:latin typeface="Quicksand"/>
              </a:rPr>
            </a:br>
            <a:r>
              <a:rPr lang="en-US" sz="1200">
                <a:solidFill>
                  <a:schemeClr val="accent3">
                    <a:lumMod val="75000"/>
                  </a:schemeClr>
                </a:solidFill>
                <a:latin typeface="Quicksand"/>
              </a:rPr>
              <a:t>&lt;</a:t>
            </a:r>
            <a:r>
              <a:rPr lang="en-US" sz="1200" u="sng">
                <a:solidFill>
                  <a:schemeClr val="accent3">
                    <a:lumMod val="75000"/>
                  </a:schemeClr>
                </a:solidFill>
                <a:latin typeface="Quicksand"/>
              </a:rPr>
              <a:t>Surname</a:t>
            </a:r>
            <a:r>
              <a:rPr lang="en-US" sz="1200">
                <a:solidFill>
                  <a:schemeClr val="accent3">
                    <a:lumMod val="75000"/>
                  </a:schemeClr>
                </a:solidFill>
                <a:latin typeface="Quicksand"/>
              </a:rPr>
              <a:t>, Name. (Date). Pres title, occasion of the presentation. </a:t>
            </a:r>
            <a:br>
              <a:rPr lang="en-US" sz="1200">
                <a:solidFill>
                  <a:schemeClr val="accent3">
                    <a:lumMod val="75000"/>
                  </a:schemeClr>
                </a:solidFill>
                <a:latin typeface="Quicksand"/>
              </a:rPr>
            </a:br>
            <a:r>
              <a:rPr lang="en-US" sz="1200">
                <a:solidFill>
                  <a:schemeClr val="accent3">
                    <a:lumMod val="75000"/>
                  </a:schemeClr>
                </a:solidFill>
                <a:latin typeface="Quicksand"/>
              </a:rPr>
              <a:t>Link to presentation in Skills4EOSC community on Zenodo&gt;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 dirty="0"/>
              <a:t>Learning </a:t>
            </a:r>
            <a:r>
              <a:rPr lang="it-IT" dirty="0" err="1"/>
              <a:t>Objectives</a:t>
            </a:r>
            <a:endParaRPr lang="it-IT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graphicFrame>
        <p:nvGraphicFramePr>
          <p:cNvPr id="5" name="Content Placeholder 5" descr="Recognize metadata&#10;Identify Permanent Identifiers (PIDs)&#10;Compare licenses&#10;Write attribution&#10;Categorizing learning repositories&#10;Interpret the instructional design process&#10;Preparing learning objectives&#10;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77082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" name="Graphic 6">
            <a:extLst>
              <a:ext uri="{FF2B5EF4-FFF2-40B4-BE49-F238E27FC236}">
                <a16:creationId xmlns:a16="http://schemas.microsoft.com/office/drawing/2014/main" id="{21F62C99-996E-223D-9CFC-0BA64E586C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80303" y="2230394"/>
            <a:ext cx="914400" cy="914400"/>
          </a:xfrm>
          <a:prstGeom prst="rect">
            <a:avLst/>
          </a:prstGeom>
        </p:spPr>
      </p:pic>
      <p:pic>
        <p:nvPicPr>
          <p:cNvPr id="9" name="Graphic 8" descr="Puzzle pieces with solid fill">
            <a:extLst>
              <a:ext uri="{FF2B5EF4-FFF2-40B4-BE49-F238E27FC236}">
                <a16:creationId xmlns:a16="http://schemas.microsoft.com/office/drawing/2014/main" id="{6AB4E538-B5C7-8572-0271-ACEA9B8013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xfrm>
            <a:off x="1320112" y="3603111"/>
            <a:ext cx="842319" cy="842319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9BBDE7EC-2F18-4A78-1078-40CDE3880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/>
        </p:blipFill>
        <p:spPr>
          <a:xfrm>
            <a:off x="981332" y="4853996"/>
            <a:ext cx="914400" cy="914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101BD-FCA4-757B-1836-66F196DEA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40CDB9-D036-D52F-51E5-5F8F5EA5BD5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graphicFrame>
        <p:nvGraphicFramePr>
          <p:cNvPr id="8" name="Content Placeholder 4" descr="First we start with FAIR instructional design skills, then continue with FAIR guiding principles, and finally FAIR learning objects.">
            <a:extLst>
              <a:ext uri="{FF2B5EF4-FFF2-40B4-BE49-F238E27FC236}">
                <a16:creationId xmlns:a16="http://schemas.microsoft.com/office/drawing/2014/main" id="{6C006616-6060-7EC9-7D15-587493D3BC6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6411609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240256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EB9AD-8225-4D6A-7366-D686E53DFD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37AF51-2F14-061E-B006-B62129EF43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5661277" cy="4351338"/>
          </a:xfrm>
        </p:spPr>
        <p:txBody>
          <a:bodyPr>
            <a:normAutofit/>
          </a:bodyPr>
          <a:lstStyle/>
          <a:p>
            <a:r>
              <a:rPr lang="en-US" sz="2600" dirty="0"/>
              <a:t>Focus on collaboration options</a:t>
            </a:r>
          </a:p>
          <a:p>
            <a:r>
              <a:rPr lang="en-US" sz="2600" dirty="0"/>
              <a:t>Most aspects already discussed in previous learning units</a:t>
            </a:r>
          </a:p>
          <a:p>
            <a:r>
              <a:rPr lang="en-US" sz="2600" dirty="0"/>
              <a:t>Central point for future reference</a:t>
            </a:r>
          </a:p>
          <a:p>
            <a:r>
              <a:rPr lang="en-US" sz="2600" dirty="0"/>
              <a:t>All initial steps completed by a single person</a:t>
            </a:r>
          </a:p>
          <a:p>
            <a:pPr lvl="1"/>
            <a:r>
              <a:rPr lang="en-US" sz="2600" dirty="0"/>
              <a:t>Organization creation</a:t>
            </a:r>
          </a:p>
          <a:p>
            <a:pPr lvl="1"/>
            <a:r>
              <a:rPr lang="en-US" sz="2600" dirty="0"/>
              <a:t>Forking</a:t>
            </a:r>
          </a:p>
          <a:p>
            <a:pPr lvl="1"/>
            <a:r>
              <a:rPr lang="en-US" sz="2600" dirty="0"/>
              <a:t>Adding collaborators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1FD139A-C9F7-A67D-26D4-3051868321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22" r="4910"/>
          <a:stretch/>
        </p:blipFill>
        <p:spPr>
          <a:xfrm>
            <a:off x="6582112" y="1825625"/>
            <a:ext cx="4962462" cy="4167313"/>
          </a:xfrm>
          <a:prstGeom prst="rect">
            <a:avLst/>
          </a:prstGeom>
          <a:noFill/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275841-5F17-DD55-58CA-D98C192DF0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1578203" y="6413084"/>
            <a:ext cx="5369351" cy="365125"/>
          </a:xfrm>
        </p:spPr>
        <p:txBody>
          <a:bodyPr anchor="ctr">
            <a:normAutofit/>
          </a:bodyPr>
          <a:lstStyle/>
          <a:p>
            <a:pPr algn="l">
              <a:spcAft>
                <a:spcPts val="600"/>
              </a:spcAft>
              <a:defRPr/>
            </a:pPr>
            <a:r>
              <a:rPr lang="en-US"/>
              <a:t>WP2 T3 | FAIR-by-Design ToT | Day 2</a:t>
            </a:r>
            <a:endParaRPr lang="it-I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F167F33-DC3E-DB2A-B189-099BFA5899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6500193" y="5992938"/>
            <a:ext cx="33664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Image by </a:t>
            </a:r>
            <a:r>
              <a:rPr lang="en-US" sz="1200" dirty="0">
                <a:hlinkClick r:id="rId3"/>
              </a:rPr>
              <a:t>Larisa </a:t>
            </a:r>
            <a:r>
              <a:rPr lang="en-US" sz="1200" dirty="0" err="1">
                <a:hlinkClick r:id="rId3"/>
              </a:rPr>
              <a:t>Koshkina</a:t>
            </a:r>
            <a:r>
              <a:rPr lang="en-US" sz="1200" dirty="0">
                <a:hlinkClick r:id="rId3"/>
              </a:rPr>
              <a:t> </a:t>
            </a:r>
            <a:r>
              <a:rPr lang="en-US" sz="1200" dirty="0"/>
              <a:t>from </a:t>
            </a:r>
            <a:r>
              <a:rPr lang="en-US" sz="1200" dirty="0">
                <a:hlinkClick r:id="rId4"/>
              </a:rPr>
              <a:t>Pixabay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412611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C8277-FEBE-B3AB-AF40-CA1D6D420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New Organization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F7DDA7-0FDF-7D5B-4C4C-ED78B16412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Organization = a logical grouping of multiple repositories</a:t>
            </a:r>
          </a:p>
          <a:p>
            <a:pPr lvl="1"/>
            <a:r>
              <a:rPr lang="en-US" dirty="0"/>
              <a:t>Organization level permissions</a:t>
            </a:r>
          </a:p>
          <a:p>
            <a:pPr lvl="1"/>
            <a:r>
              <a:rPr lang="en-US" dirty="0"/>
              <a:t>Repository level permissions</a:t>
            </a:r>
          </a:p>
          <a:p>
            <a:r>
              <a:rPr lang="en-US" dirty="0"/>
              <a:t>Steps:</a:t>
            </a:r>
          </a:p>
          <a:p>
            <a:pPr lvl="1"/>
            <a:r>
              <a:rPr lang="en-US" sz="1800" dirty="0">
                <a:latin typeface="Consolas" panose="020B0609020204030204" pitchFamily="49" charset="0"/>
              </a:rPr>
              <a:t>Profile Picture -&gt; Your Organizations -&gt; New Organization</a:t>
            </a:r>
          </a:p>
          <a:p>
            <a:r>
              <a:rPr lang="en-US" sz="2400" dirty="0">
                <a:latin typeface="Quicksand" panose="020B0604020202020204" charset="0"/>
                <a:cs typeface="Quicksand" panose="020B0604020202020204" charset="0"/>
              </a:rPr>
              <a:t>Free plan is equivalent to the Team plan for public repositories</a:t>
            </a:r>
          </a:p>
        </p:txBody>
      </p:sp>
      <p:pic>
        <p:nvPicPr>
          <p:cNvPr id="1026" name="Picture 2" descr="Selecting a GitHub Plan for the new Organization">
            <a:extLst>
              <a:ext uri="{FF2B5EF4-FFF2-40B4-BE49-F238E27FC236}">
                <a16:creationId xmlns:a16="http://schemas.microsoft.com/office/drawing/2014/main" id="{E9D0CBD4-DC50-5BBA-FD81-D0DCF9BEC4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533"/>
          <a:stretch/>
        </p:blipFill>
        <p:spPr bwMode="auto">
          <a:xfrm>
            <a:off x="3411324" y="4406755"/>
            <a:ext cx="5369351" cy="18261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469E34-89FB-67B5-EE6C-2F230499541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1282850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784E2-6B70-9219-D73B-7275A03758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Adding Collaborators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1EEFD6-133D-9F74-5ABD-69EC363FD4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" b="78"/>
          <a:stretch/>
        </p:blipFill>
        <p:spPr>
          <a:xfrm>
            <a:off x="838200" y="1825625"/>
            <a:ext cx="4865288" cy="4092538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665266-E97A-49AC-A721-E65A6314B6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>
            <a:normAutofit lnSpcReduction="10000"/>
          </a:bodyPr>
          <a:lstStyle/>
          <a:p>
            <a:r>
              <a:rPr lang="en-US" sz="1800"/>
              <a:t>At a repository level</a:t>
            </a:r>
          </a:p>
          <a:p>
            <a:pPr lvl="1"/>
            <a:r>
              <a:rPr lang="en-US" sz="1800"/>
              <a:t>The organization has multiple repositories</a:t>
            </a:r>
          </a:p>
          <a:p>
            <a:pPr lvl="1"/>
            <a:r>
              <a:rPr lang="en-US" sz="1800"/>
              <a:t>Each repository is independent, with distinct collaborators</a:t>
            </a:r>
          </a:p>
          <a:p>
            <a:pPr lvl="1"/>
            <a:r>
              <a:rPr lang="en-US" sz="1800"/>
              <a:t>Collaborators are added at the repository level, as to avoid granting them unnecessary permissions on other, unrelated, repositories</a:t>
            </a:r>
          </a:p>
          <a:p>
            <a:r>
              <a:rPr lang="en-US" sz="1800"/>
              <a:t>At an organization level</a:t>
            </a:r>
          </a:p>
          <a:p>
            <a:pPr lvl="1"/>
            <a:r>
              <a:rPr lang="en-US" sz="1800"/>
              <a:t>The organization has multiple repositories</a:t>
            </a:r>
          </a:p>
          <a:p>
            <a:pPr lvl="1"/>
            <a:r>
              <a:rPr lang="en-US" sz="1800"/>
              <a:t>Each repository should have the same collaborators as the other ones</a:t>
            </a:r>
          </a:p>
          <a:p>
            <a:pPr lvl="1"/>
            <a:r>
              <a:rPr lang="en-US" sz="1800"/>
              <a:t>Collaborators are added at the organization level. Permissions are automatically propagated to all existing and future repositories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0D58DB-D3D6-3635-3631-9E538DA8CEC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1578203" y="6413084"/>
            <a:ext cx="5369351" cy="365125"/>
          </a:xfrm>
        </p:spPr>
        <p:txBody>
          <a:bodyPr anchor="ctr">
            <a:normAutofit/>
          </a:bodyPr>
          <a:lstStyle/>
          <a:p>
            <a:pPr algn="l">
              <a:spcAft>
                <a:spcPts val="600"/>
              </a:spcAft>
              <a:defRPr/>
            </a:pPr>
            <a:r>
              <a:rPr lang="en-US"/>
              <a:t>WP2 T3 | FAIR-by-Design ToT | Day 2</a:t>
            </a:r>
            <a:endParaRPr lang="it-I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3FE054A-46E7-F896-7C58-154B6702F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749598" y="5932294"/>
            <a:ext cx="24129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Image by </a:t>
            </a:r>
            <a:r>
              <a:rPr lang="en-US" sz="1200" dirty="0">
                <a:hlinkClick r:id="rId3"/>
              </a:rPr>
              <a:t>Alexa</a:t>
            </a:r>
            <a:r>
              <a:rPr lang="en-US" sz="1200" dirty="0"/>
              <a:t> from </a:t>
            </a:r>
            <a:r>
              <a:rPr lang="en-US" sz="1200" dirty="0">
                <a:hlinkClick r:id="rId4"/>
              </a:rPr>
              <a:t>Pixabay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88059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5C318F0-D947-2E7C-AB3D-7E64F0C14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Organization Configuration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765909D-0C08-45E7-EA58-ADAFF94439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After creating the organization, the user is redirected to its homepage</a:t>
            </a:r>
          </a:p>
          <a:p>
            <a:r>
              <a:rPr lang="en-US" dirty="0">
                <a:solidFill>
                  <a:schemeClr val="accent2"/>
                </a:solidFill>
              </a:rPr>
              <a:t>First Step: </a:t>
            </a:r>
            <a:r>
              <a:rPr lang="en-US" dirty="0"/>
              <a:t>Add organization level collaborators (if needed)</a:t>
            </a:r>
          </a:p>
          <a:p>
            <a:pPr lvl="1"/>
            <a:r>
              <a:rPr lang="en-US" sz="2000" dirty="0">
                <a:latin typeface="Consolas" panose="020B0609020204030204" pitchFamily="49" charset="0"/>
              </a:rPr>
              <a:t>People tab -&gt; Invite member</a:t>
            </a:r>
          </a:p>
          <a:p>
            <a:r>
              <a:rPr lang="en-US" dirty="0">
                <a:solidFill>
                  <a:schemeClr val="accent3"/>
                </a:solidFill>
              </a:rPr>
              <a:t>Second Step: </a:t>
            </a:r>
            <a:r>
              <a:rPr lang="en-US" dirty="0"/>
              <a:t>Ensure proper workflow permissions</a:t>
            </a:r>
          </a:p>
          <a:p>
            <a:pPr lvl="1"/>
            <a:r>
              <a:rPr lang="en-US" sz="2000" dirty="0">
                <a:latin typeface="Consolas" panose="020B0609020204030204" pitchFamily="49" charset="0"/>
              </a:rPr>
              <a:t>Settings tab -&gt; Actions -&gt; General -&gt; Workflow Permissions -&gt; Read and Write Permissions</a:t>
            </a:r>
          </a:p>
        </p:txBody>
      </p:sp>
      <p:pic>
        <p:nvPicPr>
          <p:cNvPr id="2050" name="Picture 2" descr="Workflow Permissions">
            <a:extLst>
              <a:ext uri="{FF2B5EF4-FFF2-40B4-BE49-F238E27FC236}">
                <a16:creationId xmlns:a16="http://schemas.microsoft.com/office/drawing/2014/main" id="{0CDFB036-792B-75FE-44F8-43AE397AC4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87" b="34776"/>
          <a:stretch/>
        </p:blipFill>
        <p:spPr bwMode="auto">
          <a:xfrm>
            <a:off x="3686110" y="4769181"/>
            <a:ext cx="4819779" cy="140778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187937-8D8A-9DC0-B357-C64D28EF2D5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2589952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7AAFB-70B0-7434-E82B-8C14986C9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Forking the Templates Repository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450609-344E-F3A4-6A3B-5FAB4909B3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944148" cy="4351338"/>
          </a:xfrm>
        </p:spPr>
        <p:txBody>
          <a:bodyPr>
            <a:normAutofit/>
          </a:bodyPr>
          <a:lstStyle/>
          <a:p>
            <a:r>
              <a:rPr lang="en-US" dirty="0"/>
              <a:t>Creating a copy of the </a:t>
            </a:r>
            <a:r>
              <a:rPr lang="en-US" dirty="0">
                <a:hlinkClick r:id="rId3"/>
              </a:rPr>
              <a:t>FAIR-by-Design templates </a:t>
            </a:r>
            <a:r>
              <a:rPr lang="en-US" dirty="0"/>
              <a:t>repository by forking it</a:t>
            </a:r>
          </a:p>
          <a:p>
            <a:pPr lvl="1"/>
            <a:r>
              <a:rPr lang="en-US" dirty="0">
                <a:latin typeface="Consolas" panose="020B0609020204030204" pitchFamily="49" charset="0"/>
              </a:rPr>
              <a:t>Fork button (top right corner)</a:t>
            </a:r>
          </a:p>
          <a:p>
            <a:r>
              <a:rPr lang="en-US" dirty="0"/>
              <a:t>Forking wizard</a:t>
            </a:r>
          </a:p>
          <a:p>
            <a:pPr lvl="1"/>
            <a:r>
              <a:rPr lang="en-US" sz="2800" dirty="0">
                <a:solidFill>
                  <a:schemeClr val="accent2"/>
                </a:solidFill>
              </a:rPr>
              <a:t>Repository name:</a:t>
            </a:r>
            <a:r>
              <a:rPr lang="en-US" sz="2800" dirty="0"/>
              <a:t> (up to the user)</a:t>
            </a:r>
          </a:p>
          <a:p>
            <a:pPr lvl="1"/>
            <a:r>
              <a:rPr lang="en-US" sz="2800" dirty="0">
                <a:solidFill>
                  <a:schemeClr val="accent3"/>
                </a:solidFill>
              </a:rPr>
              <a:t>Owner:</a:t>
            </a:r>
            <a:r>
              <a:rPr lang="en-US" sz="2800" dirty="0"/>
              <a:t> the newly created organization</a:t>
            </a:r>
          </a:p>
          <a:p>
            <a:pPr lvl="1"/>
            <a:r>
              <a:rPr lang="en-US" sz="2800" dirty="0">
                <a:solidFill>
                  <a:schemeClr val="accent4"/>
                </a:solidFill>
              </a:rPr>
              <a:t>Description:</a:t>
            </a:r>
            <a:r>
              <a:rPr lang="en-US" sz="2800" dirty="0"/>
              <a:t> (optional)</a:t>
            </a:r>
          </a:p>
        </p:txBody>
      </p:sp>
      <p:pic>
        <p:nvPicPr>
          <p:cNvPr id="4098" name="Picture 2" descr="Fork Owner Selection">
            <a:extLst>
              <a:ext uri="{FF2B5EF4-FFF2-40B4-BE49-F238E27FC236}">
                <a16:creationId xmlns:a16="http://schemas.microsoft.com/office/drawing/2014/main" id="{69411BFC-24CA-5278-1474-D46D8FD8B2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895470" y="2144120"/>
            <a:ext cx="4458330" cy="338833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A472E0-A522-ED70-DCA8-44ED2D8BB996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1578203" y="6413084"/>
            <a:ext cx="5369351" cy="365125"/>
          </a:xfrm>
        </p:spPr>
        <p:txBody>
          <a:bodyPr anchor="ctr">
            <a:normAutofit/>
          </a:bodyPr>
          <a:lstStyle/>
          <a:p>
            <a:pPr algn="l">
              <a:spcAft>
                <a:spcPts val="600"/>
              </a:spcAft>
              <a:defRPr/>
            </a:pPr>
            <a:r>
              <a:rPr lang="en-US"/>
              <a:t>WP2 T3 | FAIR-by-Design ToT | Day 2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521303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2B03C1D-99CF-4EEA-66B0-F811C3E6E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Repository Level Collaborators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3F43E0A-F675-FFB2-41B6-E1A8DE30A8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Navigate to the forked repository’s homepage</a:t>
            </a:r>
          </a:p>
          <a:p>
            <a:pPr lvl="1"/>
            <a:r>
              <a:rPr lang="en-US" dirty="0"/>
              <a:t>Automatic redirect from the forking wizard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Settings -&gt; Collaborators and Teams -&gt; Add people</a:t>
            </a:r>
          </a:p>
          <a:p>
            <a:pPr lvl="1"/>
            <a:r>
              <a:rPr lang="en-US" dirty="0"/>
              <a:t>Search by either email address or GitHub username</a:t>
            </a:r>
          </a:p>
          <a:p>
            <a:r>
              <a:rPr lang="en-US" dirty="0"/>
              <a:t>Email notification send to invited people</a:t>
            </a:r>
          </a:p>
          <a:p>
            <a:r>
              <a:rPr lang="en-US" b="1" u="sng" dirty="0">
                <a:solidFill>
                  <a:schemeClr val="accent3"/>
                </a:solidFill>
              </a:rPr>
              <a:t>Suggestion:</a:t>
            </a:r>
            <a:r>
              <a:rPr lang="en-US" dirty="0"/>
              <a:t> divide work tasks among all the collaborators, avoiding editing conflicts </a:t>
            </a:r>
          </a:p>
          <a:p>
            <a:pPr lvl="1"/>
            <a:r>
              <a:rPr lang="en-US" dirty="0">
                <a:hlinkClick r:id="rId2"/>
              </a:rPr>
              <a:t>Advanced: Instructions on how to resolve a Git conflict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0132FF-6D00-76D9-2324-7CE91DCDF63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3497492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223</TotalTime>
  <Words>492</Words>
  <Application>Microsoft Office PowerPoint</Application>
  <DocSecurity>0</DocSecurity>
  <PresentationFormat>Widescreen</PresentationFormat>
  <Paragraphs>72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Consolas</vt:lpstr>
      <vt:lpstr>Quicksand SemiBold</vt:lpstr>
      <vt:lpstr>Arial</vt:lpstr>
      <vt:lpstr>Calibri</vt:lpstr>
      <vt:lpstr>Quicksand</vt:lpstr>
      <vt:lpstr>Tema di Office</vt:lpstr>
      <vt:lpstr>Team Collaboration</vt:lpstr>
      <vt:lpstr>Learning Objectives</vt:lpstr>
      <vt:lpstr>Agenda</vt:lpstr>
      <vt:lpstr>Introduction</vt:lpstr>
      <vt:lpstr>Creating a New Organization</vt:lpstr>
      <vt:lpstr>Adding Collaborators</vt:lpstr>
      <vt:lpstr>Organization Configuration</vt:lpstr>
      <vt:lpstr>Forking the Templates Repository</vt:lpstr>
      <vt:lpstr>Adding Repository Level Collaborators</vt:lpstr>
      <vt:lpstr>Adding Repository Level Collaborators (cont.)</vt:lpstr>
      <vt:lpstr>Thank you! Any questions before we continue?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Vojdan Kjorveziroski</cp:lastModifiedBy>
  <cp:revision>27</cp:revision>
  <dcterms:created xsi:type="dcterms:W3CDTF">2022-09-22T13:19:16Z</dcterms:created>
  <dcterms:modified xsi:type="dcterms:W3CDTF">2023-08-20T08:18:12Z</dcterms:modified>
  <cp:category/>
  <dc:identifier/>
  <cp:contentStatus/>
  <dc:language/>
  <cp:version/>
</cp:coreProperties>
</file>